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5" r:id="rId8"/>
    <p:sldId id="266" r:id="rId9"/>
    <p:sldId id="263"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3" autoAdjust="0"/>
    <p:restoredTop sz="94660"/>
  </p:normalViewPr>
  <p:slideViewPr>
    <p:cSldViewPr>
      <p:cViewPr varScale="1">
        <p:scale>
          <a:sx n="69" d="100"/>
          <a:sy n="69" d="100"/>
        </p:scale>
        <p:origin x="-15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22127BF-93DF-4010-B624-2D6390FCDDC0}"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211042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2127BF-93DF-4010-B624-2D6390FCDDC0}"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23828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2127BF-93DF-4010-B624-2D6390FCDDC0}"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309657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2127BF-93DF-4010-B624-2D6390FCDDC0}"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366298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22127BF-93DF-4010-B624-2D6390FCDDC0}"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199000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22127BF-93DF-4010-B624-2D6390FCDDC0}"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348601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22127BF-93DF-4010-B624-2D6390FCDDC0}" type="datetimeFigureOut">
              <a:rPr lang="it-IT" smtClean="0"/>
              <a:t>19/01/2017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24092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22127BF-93DF-4010-B624-2D6390FCDDC0}" type="datetimeFigureOut">
              <a:rPr lang="it-IT" smtClean="0"/>
              <a:t>19/01/2017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222943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2127BF-93DF-4010-B624-2D6390FCDDC0}" type="datetimeFigureOut">
              <a:rPr lang="it-IT" smtClean="0"/>
              <a:t>19/01/2017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42882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2127BF-93DF-4010-B624-2D6390FCDDC0}"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351797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2127BF-93DF-4010-B624-2D6390FCDDC0}"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93E03F-1498-4F0A-9320-166036C1700A}" type="slidenum">
              <a:rPr lang="it-IT" smtClean="0"/>
              <a:t>‹N›</a:t>
            </a:fld>
            <a:endParaRPr lang="it-IT"/>
          </a:p>
        </p:txBody>
      </p:sp>
    </p:spTree>
    <p:extLst>
      <p:ext uri="{BB962C8B-B14F-4D97-AF65-F5344CB8AC3E}">
        <p14:creationId xmlns:p14="http://schemas.microsoft.com/office/powerpoint/2010/main" val="69406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127BF-93DF-4010-B624-2D6390FCDDC0}" type="datetimeFigureOut">
              <a:rPr lang="it-IT" smtClean="0"/>
              <a:t>19/01/2017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3E03F-1498-4F0A-9320-166036C1700A}" type="slidenum">
              <a:rPr lang="it-IT" smtClean="0"/>
              <a:t>‹N›</a:t>
            </a:fld>
            <a:endParaRPr lang="it-IT"/>
          </a:p>
        </p:txBody>
      </p:sp>
    </p:spTree>
    <p:extLst>
      <p:ext uri="{BB962C8B-B14F-4D97-AF65-F5344CB8AC3E}">
        <p14:creationId xmlns:p14="http://schemas.microsoft.com/office/powerpoint/2010/main" val="199197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www.theaurorazone.com/about-the-aurora/aurora-legends/" TargetMode="External"/><Relationship Id="rId4" Type="http://schemas.openxmlformats.org/officeDocument/2006/relationships/hyperlink" Target="http://www.aurora-service.eu/aurora-school/aurora-boreal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204864"/>
            <a:ext cx="7772400" cy="1470025"/>
          </a:xfrm>
        </p:spPr>
        <p:txBody>
          <a:bodyPr>
            <a:normAutofit/>
          </a:bodyPr>
          <a:lstStyle/>
          <a:p>
            <a:r>
              <a:rPr lang="it-IT" sz="4800" b="1" dirty="0" smtClean="0">
                <a:latin typeface="Bell MT" panose="02020503060305020303" pitchFamily="18" charset="0"/>
              </a:rPr>
              <a:t>THE AURORA BOREALIS</a:t>
            </a:r>
            <a:endParaRPr lang="it-IT" sz="4800" b="1" dirty="0">
              <a:latin typeface="Bell MT" panose="02020503060305020303" pitchFamily="18" charset="0"/>
            </a:endParaRPr>
          </a:p>
        </p:txBody>
      </p:sp>
    </p:spTree>
    <p:extLst>
      <p:ext uri="{BB962C8B-B14F-4D97-AF65-F5344CB8AC3E}">
        <p14:creationId xmlns:p14="http://schemas.microsoft.com/office/powerpoint/2010/main" val="282560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20000"/>
                    </a14:imgEffect>
                  </a14:imgLayer>
                </a14:imgProps>
              </a:ext>
            </a:extLst>
          </a:blip>
          <a:srcRect/>
          <a:stretch>
            <a:fillRect l="-16000" r="-1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872208"/>
          </a:xfrm>
        </p:spPr>
        <p:txBody>
          <a:bodyPr>
            <a:normAutofit/>
          </a:bodyPr>
          <a:lstStyle/>
          <a:p>
            <a:r>
              <a:rPr lang="it-IT" sz="4000" dirty="0" err="1" smtClean="0">
                <a:solidFill>
                  <a:schemeClr val="bg1"/>
                </a:solidFill>
                <a:latin typeface="Bell MT" panose="02020503060305020303" pitchFamily="18" charset="0"/>
              </a:rPr>
              <a:t>What</a:t>
            </a:r>
            <a:r>
              <a:rPr lang="it-IT" sz="4000" dirty="0" smtClean="0">
                <a:solidFill>
                  <a:schemeClr val="bg1"/>
                </a:solidFill>
                <a:latin typeface="Bell MT" panose="02020503060305020303" pitchFamily="18" charset="0"/>
              </a:rPr>
              <a:t> </a:t>
            </a:r>
            <a:r>
              <a:rPr lang="it-IT" sz="4000" dirty="0" err="1" smtClean="0">
                <a:solidFill>
                  <a:schemeClr val="bg1"/>
                </a:solidFill>
                <a:latin typeface="Bell MT" panose="02020503060305020303" pitchFamily="18" charset="0"/>
              </a:rPr>
              <a:t>is</a:t>
            </a:r>
            <a:r>
              <a:rPr lang="it-IT" sz="4000" dirty="0" smtClean="0">
                <a:solidFill>
                  <a:schemeClr val="bg1"/>
                </a:solidFill>
                <a:latin typeface="Bell MT" panose="02020503060305020303" pitchFamily="18" charset="0"/>
              </a:rPr>
              <a:t> the Aurora </a:t>
            </a:r>
            <a:r>
              <a:rPr lang="it-IT" sz="4000" dirty="0" err="1" smtClean="0">
                <a:solidFill>
                  <a:schemeClr val="bg1"/>
                </a:solidFill>
                <a:latin typeface="Bell MT" panose="02020503060305020303" pitchFamily="18" charset="0"/>
              </a:rPr>
              <a:t>Borealis</a:t>
            </a:r>
            <a:r>
              <a:rPr lang="it-IT" sz="4000" dirty="0" smtClean="0">
                <a:solidFill>
                  <a:schemeClr val="bg1"/>
                </a:solidFill>
                <a:latin typeface="Bell MT" panose="02020503060305020303" pitchFamily="18" charset="0"/>
              </a:rPr>
              <a:t>?</a:t>
            </a:r>
            <a:endParaRPr lang="it-IT" sz="4000" dirty="0">
              <a:solidFill>
                <a:schemeClr val="bg1"/>
              </a:solidFill>
              <a:latin typeface="Bell MT" panose="02020503060305020303" pitchFamily="18" charset="0"/>
            </a:endParaRPr>
          </a:p>
        </p:txBody>
      </p:sp>
      <p:sp>
        <p:nvSpPr>
          <p:cNvPr id="3" name="Segnaposto contenuto 2"/>
          <p:cNvSpPr>
            <a:spLocks noGrp="1"/>
          </p:cNvSpPr>
          <p:nvPr>
            <p:ph idx="1"/>
          </p:nvPr>
        </p:nvSpPr>
        <p:spPr>
          <a:xfrm>
            <a:off x="107504" y="1628800"/>
            <a:ext cx="8856984" cy="5904656"/>
          </a:xfrm>
        </p:spPr>
        <p:txBody>
          <a:bodyPr>
            <a:noAutofit/>
          </a:bodyPr>
          <a:lstStyle/>
          <a:p>
            <a:pPr marL="0" indent="0" algn="just">
              <a:buNone/>
            </a:pPr>
            <a:r>
              <a:rPr lang="en-US" sz="2000" dirty="0" smtClean="0">
                <a:solidFill>
                  <a:schemeClr val="bg1"/>
                </a:solidFill>
                <a:latin typeface="Bell MT" panose="02020503060305020303" pitchFamily="18" charset="0"/>
              </a:rPr>
              <a:t>The Aurora is an incredible light show caused by collisions between electrically charged particles released from the sun that enter the earth’s atmosphere and collide with gases such as oxygen and nitrogen. The lights are seen around the magnetic poles of the northern and southern hemispheres.</a:t>
            </a:r>
          </a:p>
          <a:p>
            <a:pPr marL="0" indent="0" algn="just">
              <a:buNone/>
            </a:pPr>
            <a:r>
              <a:rPr lang="en-US" sz="2000" dirty="0" smtClean="0">
                <a:solidFill>
                  <a:schemeClr val="bg1"/>
                </a:solidFill>
                <a:latin typeface="Bell MT" panose="02020503060305020303" pitchFamily="18" charset="0"/>
              </a:rPr>
              <a:t>Auroras that occur in the northern hemisphere are called ‘Aurora Borealis’ or ‘northern lights’ and Auroras that occur in the southern hemisphere are called ‘Aurora Australis’ or ‘southern lights’.</a:t>
            </a:r>
          </a:p>
          <a:p>
            <a:pPr marL="0" indent="0" algn="just">
              <a:buNone/>
            </a:pPr>
            <a:r>
              <a:rPr lang="en-US" sz="2000" dirty="0" err="1" smtClean="0">
                <a:solidFill>
                  <a:schemeClr val="bg1"/>
                </a:solidFill>
                <a:latin typeface="Bell MT" panose="02020503060305020303" pitchFamily="18" charset="0"/>
              </a:rPr>
              <a:t>Auroral</a:t>
            </a:r>
            <a:r>
              <a:rPr lang="en-US" sz="2000" dirty="0" smtClean="0">
                <a:solidFill>
                  <a:schemeClr val="bg1"/>
                </a:solidFill>
                <a:latin typeface="Bell MT" panose="02020503060305020303" pitchFamily="18" charset="0"/>
              </a:rPr>
              <a:t> displays can appear in many vivid </a:t>
            </a:r>
            <a:r>
              <a:rPr lang="en-US" sz="2000" dirty="0" err="1" smtClean="0">
                <a:solidFill>
                  <a:schemeClr val="bg1"/>
                </a:solidFill>
                <a:latin typeface="Bell MT" panose="02020503060305020303" pitchFamily="18" charset="0"/>
              </a:rPr>
              <a:t>colours</a:t>
            </a:r>
            <a:r>
              <a:rPr lang="en-US" sz="2000" dirty="0" smtClean="0">
                <a:solidFill>
                  <a:schemeClr val="bg1"/>
                </a:solidFill>
                <a:latin typeface="Bell MT" panose="02020503060305020303" pitchFamily="18" charset="0"/>
              </a:rPr>
              <a:t>, although green is the most common. </a:t>
            </a:r>
            <a:r>
              <a:rPr lang="en-US" sz="2000" dirty="0" err="1" smtClean="0">
                <a:solidFill>
                  <a:schemeClr val="bg1"/>
                </a:solidFill>
                <a:latin typeface="Bell MT" panose="02020503060305020303" pitchFamily="18" charset="0"/>
              </a:rPr>
              <a:t>Colours</a:t>
            </a:r>
            <a:r>
              <a:rPr lang="en-US" sz="2000" dirty="0" smtClean="0">
                <a:solidFill>
                  <a:schemeClr val="bg1"/>
                </a:solidFill>
                <a:latin typeface="Bell MT" panose="02020503060305020303" pitchFamily="18" charset="0"/>
              </a:rPr>
              <a:t> such as red, yellow, green, blue and violet are also seen occasionally. The auroras can appear in many forms that light up the sky with an incredible glow.</a:t>
            </a:r>
          </a:p>
          <a:p>
            <a:pPr marL="0" indent="0" algn="just">
              <a:buNone/>
            </a:pPr>
            <a:r>
              <a:rPr lang="en-US" sz="2000" dirty="0" smtClean="0">
                <a:solidFill>
                  <a:schemeClr val="bg1"/>
                </a:solidFill>
                <a:latin typeface="Bell MT" panose="02020503060305020303" pitchFamily="18" charset="0"/>
              </a:rPr>
              <a:t>Variations </a:t>
            </a:r>
            <a:r>
              <a:rPr lang="en-US" sz="2000" dirty="0">
                <a:solidFill>
                  <a:schemeClr val="bg1"/>
                </a:solidFill>
                <a:latin typeface="Bell MT" panose="02020503060305020303" pitchFamily="18" charset="0"/>
              </a:rPr>
              <a:t>in </a:t>
            </a:r>
            <a:r>
              <a:rPr lang="en-US" sz="2000" dirty="0" err="1">
                <a:solidFill>
                  <a:schemeClr val="bg1"/>
                </a:solidFill>
                <a:latin typeface="Bell MT" panose="02020503060305020303" pitchFamily="18" charset="0"/>
              </a:rPr>
              <a:t>colour</a:t>
            </a:r>
            <a:r>
              <a:rPr lang="en-US" sz="2000" dirty="0">
                <a:solidFill>
                  <a:schemeClr val="bg1"/>
                </a:solidFill>
                <a:latin typeface="Bell MT" panose="02020503060305020303" pitchFamily="18" charset="0"/>
              </a:rPr>
              <a:t> are due to the type of gas particles that are colliding. The most common aurora </a:t>
            </a:r>
            <a:r>
              <a:rPr lang="en-US" sz="2000" dirty="0" err="1">
                <a:solidFill>
                  <a:schemeClr val="bg1"/>
                </a:solidFill>
                <a:latin typeface="Bell MT" panose="02020503060305020303" pitchFamily="18" charset="0"/>
              </a:rPr>
              <a:t>colour</a:t>
            </a:r>
            <a:r>
              <a:rPr lang="en-US" sz="2000" dirty="0">
                <a:solidFill>
                  <a:schemeClr val="bg1"/>
                </a:solidFill>
                <a:latin typeface="Bell MT" panose="02020503060305020303" pitchFamily="18" charset="0"/>
              </a:rPr>
              <a:t> which is green, is produced by oxygen molecules located about 60 miles above the earth. The rarer red auroras are produced by high-altitude oxygen, at heights of up to 200 miles. Nitrogen produces blue or purple aurora.</a:t>
            </a:r>
          </a:p>
          <a:p>
            <a:pPr marL="0" indent="0" algn="just">
              <a:buNone/>
            </a:pPr>
            <a:endParaRPr lang="it-IT" sz="18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406020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5000"/>
                    </a14:imgEffect>
                    <a14:imgEffect>
                      <a14:colorTemperature colorTemp="59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it-IT" sz="4000" dirty="0" smtClean="0">
                <a:solidFill>
                  <a:schemeClr val="bg1"/>
                </a:solidFill>
                <a:latin typeface="Bell MT" panose="02020503060305020303" pitchFamily="18" charset="0"/>
              </a:rPr>
              <a:t>How do </a:t>
            </a:r>
            <a:r>
              <a:rPr lang="it-IT" sz="4000" dirty="0" err="1" smtClean="0">
                <a:solidFill>
                  <a:schemeClr val="bg1"/>
                </a:solidFill>
                <a:latin typeface="Bell MT" panose="02020503060305020303" pitchFamily="18" charset="0"/>
              </a:rPr>
              <a:t>charged</a:t>
            </a:r>
            <a:r>
              <a:rPr lang="it-IT" sz="4000" dirty="0" smtClean="0">
                <a:solidFill>
                  <a:schemeClr val="bg1"/>
                </a:solidFill>
                <a:latin typeface="Bell MT" panose="02020503060305020303" pitchFamily="18" charset="0"/>
              </a:rPr>
              <a:t> </a:t>
            </a:r>
            <a:r>
              <a:rPr lang="it-IT" sz="4000" dirty="0" err="1" smtClean="0">
                <a:solidFill>
                  <a:schemeClr val="bg1"/>
                </a:solidFill>
                <a:latin typeface="Bell MT" panose="02020503060305020303" pitchFamily="18" charset="0"/>
              </a:rPr>
              <a:t>particles</a:t>
            </a:r>
            <a:r>
              <a:rPr lang="it-IT" sz="4000" dirty="0" smtClean="0">
                <a:solidFill>
                  <a:schemeClr val="bg1"/>
                </a:solidFill>
                <a:latin typeface="Bell MT" panose="02020503060305020303" pitchFamily="18" charset="0"/>
              </a:rPr>
              <a:t> from the </a:t>
            </a:r>
            <a:r>
              <a:rPr lang="it-IT" sz="4000" dirty="0" err="1" smtClean="0">
                <a:solidFill>
                  <a:schemeClr val="bg1"/>
                </a:solidFill>
                <a:latin typeface="Bell MT" panose="02020503060305020303" pitchFamily="18" charset="0"/>
              </a:rPr>
              <a:t>sun</a:t>
            </a:r>
            <a:r>
              <a:rPr lang="it-IT" sz="4000" dirty="0" smtClean="0">
                <a:solidFill>
                  <a:schemeClr val="bg1"/>
                </a:solidFill>
                <a:latin typeface="Bell MT" panose="02020503060305020303" pitchFamily="18" charset="0"/>
              </a:rPr>
              <a:t> </a:t>
            </a:r>
            <a:r>
              <a:rPr lang="it-IT" sz="4000" dirty="0" err="1" smtClean="0">
                <a:solidFill>
                  <a:schemeClr val="bg1"/>
                </a:solidFill>
                <a:latin typeface="Bell MT" panose="02020503060305020303" pitchFamily="18" charset="0"/>
              </a:rPr>
              <a:t>get</a:t>
            </a:r>
            <a:r>
              <a:rPr lang="it-IT" sz="4000" dirty="0" smtClean="0">
                <a:solidFill>
                  <a:schemeClr val="bg1"/>
                </a:solidFill>
                <a:latin typeface="Bell MT" panose="02020503060305020303" pitchFamily="18" charset="0"/>
              </a:rPr>
              <a:t> </a:t>
            </a:r>
            <a:r>
              <a:rPr lang="it-IT" sz="4000" dirty="0" err="1" smtClean="0">
                <a:solidFill>
                  <a:schemeClr val="bg1"/>
                </a:solidFill>
                <a:latin typeface="Bell MT" panose="02020503060305020303" pitchFamily="18" charset="0"/>
              </a:rPr>
              <a:t>here</a:t>
            </a:r>
            <a:r>
              <a:rPr lang="it-IT" sz="4000" dirty="0" smtClean="0">
                <a:solidFill>
                  <a:schemeClr val="bg1"/>
                </a:solidFill>
                <a:latin typeface="Bell MT" panose="02020503060305020303" pitchFamily="18" charset="0"/>
              </a:rPr>
              <a:t>?</a:t>
            </a:r>
            <a:endParaRPr lang="it-IT" sz="4000" dirty="0">
              <a:solidFill>
                <a:schemeClr val="bg1"/>
              </a:solidFill>
              <a:latin typeface="Bell MT" panose="02020503060305020303" pitchFamily="18" charset="0"/>
            </a:endParaRPr>
          </a:p>
        </p:txBody>
      </p:sp>
      <p:sp>
        <p:nvSpPr>
          <p:cNvPr id="3" name="Segnaposto contenuto 2"/>
          <p:cNvSpPr>
            <a:spLocks noGrp="1"/>
          </p:cNvSpPr>
          <p:nvPr>
            <p:ph idx="1"/>
          </p:nvPr>
        </p:nvSpPr>
        <p:spPr>
          <a:xfrm>
            <a:off x="107504" y="1412776"/>
            <a:ext cx="8928992" cy="2160241"/>
          </a:xfrm>
        </p:spPr>
        <p:txBody>
          <a:bodyPr>
            <a:normAutofit fontScale="77500" lnSpcReduction="20000"/>
          </a:bodyPr>
          <a:lstStyle/>
          <a:p>
            <a:pPr marL="0" indent="0" algn="just">
              <a:buNone/>
            </a:pPr>
            <a:r>
              <a:rPr lang="en-US" sz="2900" dirty="0" smtClean="0">
                <a:solidFill>
                  <a:schemeClr val="bg1"/>
                </a:solidFill>
                <a:latin typeface="Bell MT" panose="02020503060305020303" pitchFamily="18" charset="0"/>
              </a:rPr>
              <a:t>Generally, it is when there is an opening in the sun’s atmosphere that allows electrons and protons to flow out. But we need a lot of charged particles colliding with earth’s atmosphere to create </a:t>
            </a:r>
            <a:r>
              <a:rPr lang="en-US" sz="2900" dirty="0">
                <a:solidFill>
                  <a:schemeClr val="bg1"/>
                </a:solidFill>
                <a:latin typeface="Bell MT" panose="02020503060305020303" pitchFamily="18" charset="0"/>
              </a:rPr>
              <a:t>A</a:t>
            </a:r>
            <a:r>
              <a:rPr lang="en-US" sz="2900" dirty="0" smtClean="0">
                <a:solidFill>
                  <a:schemeClr val="bg1"/>
                </a:solidFill>
                <a:latin typeface="Bell MT" panose="02020503060305020303" pitchFamily="18" charset="0"/>
              </a:rPr>
              <a:t>uroras, so this usually requires  a large opening, such as a coronal hole, or a sunspot. Thanks to research conducted since the 1950′s, we now know that electrons and protons from the sun are blown towards the earth on the ‘solar wind’.</a:t>
            </a:r>
          </a:p>
          <a:p>
            <a:pPr marL="0" indent="0">
              <a:buNone/>
            </a:pPr>
            <a:endParaRPr lang="en-US" dirty="0" smtClean="0">
              <a:solidFill>
                <a:schemeClr val="bg1"/>
              </a:solidFill>
              <a:latin typeface="Bell MT" panose="02020503060305020303" pitchFamily="18" charset="0"/>
            </a:endParaRPr>
          </a:p>
          <a:p>
            <a:pPr marL="0" indent="0">
              <a:buNone/>
            </a:pPr>
            <a:endParaRPr lang="en-US" dirty="0">
              <a:solidFill>
                <a:schemeClr val="bg1"/>
              </a:solidFill>
              <a:latin typeface="Bell MT" panose="02020503060305020303"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90" y="3541950"/>
            <a:ext cx="43243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4572000" y="2923629"/>
            <a:ext cx="4421786" cy="3970318"/>
          </a:xfrm>
          <a:prstGeom prst="rect">
            <a:avLst/>
          </a:prstGeom>
        </p:spPr>
        <p:txBody>
          <a:bodyPr wrap="square">
            <a:spAutoFit/>
          </a:bodyPr>
          <a:lstStyle/>
          <a:p>
            <a:pPr algn="just"/>
            <a:r>
              <a:rPr lang="en-US" dirty="0" smtClean="0">
                <a:solidFill>
                  <a:schemeClr val="bg1"/>
                </a:solidFill>
                <a:latin typeface="Bell MT" panose="02020503060305020303" pitchFamily="18" charset="0"/>
              </a:rPr>
              <a:t> </a:t>
            </a:r>
          </a:p>
          <a:p>
            <a:pPr algn="just"/>
            <a:r>
              <a:rPr lang="en-US" dirty="0" smtClean="0">
                <a:solidFill>
                  <a:schemeClr val="bg1"/>
                </a:solidFill>
                <a:latin typeface="Bell MT" panose="02020503060305020303" pitchFamily="18" charset="0"/>
              </a:rPr>
              <a:t>When the charged particles are blown towards the earth by the solar wind, they are largely deflected by the earth’s magnetic field. However, the earth’s magnetic field is weaker at either pole and therefore some particles enter earth’s atmosphere and collide with gas particles. These collisions emit light that we perceive as the dancing lights of Auroras.</a:t>
            </a:r>
          </a:p>
          <a:p>
            <a:pPr algn="just"/>
            <a:r>
              <a:rPr lang="en-US" dirty="0" smtClean="0">
                <a:solidFill>
                  <a:schemeClr val="bg1"/>
                </a:solidFill>
                <a:latin typeface="Bell MT" panose="02020503060305020303" pitchFamily="18" charset="0"/>
              </a:rPr>
              <a:t>The lights of the Aurora generally extend from 80 </a:t>
            </a:r>
            <a:r>
              <a:rPr lang="en-US" dirty="0" err="1" smtClean="0">
                <a:solidFill>
                  <a:schemeClr val="bg1"/>
                </a:solidFill>
                <a:latin typeface="Bell MT" panose="02020503060305020303" pitchFamily="18" charset="0"/>
              </a:rPr>
              <a:t>kilometres</a:t>
            </a:r>
            <a:r>
              <a:rPr lang="en-US" dirty="0" smtClean="0">
                <a:solidFill>
                  <a:schemeClr val="bg1"/>
                </a:solidFill>
                <a:latin typeface="Bell MT" panose="02020503060305020303" pitchFamily="18" charset="0"/>
              </a:rPr>
              <a:t> (50 miles) to as high as 640 </a:t>
            </a:r>
            <a:r>
              <a:rPr lang="en-US" dirty="0" err="1" smtClean="0">
                <a:solidFill>
                  <a:schemeClr val="bg1"/>
                </a:solidFill>
                <a:latin typeface="Bell MT" panose="02020503060305020303" pitchFamily="18" charset="0"/>
              </a:rPr>
              <a:t>kilometres</a:t>
            </a:r>
            <a:r>
              <a:rPr lang="en-US" dirty="0" smtClean="0">
                <a:solidFill>
                  <a:schemeClr val="bg1"/>
                </a:solidFill>
                <a:latin typeface="Bell MT" panose="02020503060305020303" pitchFamily="18" charset="0"/>
              </a:rPr>
              <a:t> (400 miles) above the earth’s surface.</a:t>
            </a:r>
            <a:endParaRPr lang="it-IT" dirty="0">
              <a:solidFill>
                <a:schemeClr val="bg1"/>
              </a:solidFill>
              <a:latin typeface="Bell MT" panose="02020503060305020303" pitchFamily="18" charset="0"/>
            </a:endParaRPr>
          </a:p>
        </p:txBody>
      </p:sp>
    </p:spTree>
    <p:extLst>
      <p:ext uri="{BB962C8B-B14F-4D97-AF65-F5344CB8AC3E}">
        <p14:creationId xmlns:p14="http://schemas.microsoft.com/office/powerpoint/2010/main" val="227691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20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315416"/>
            <a:ext cx="8229600" cy="2520280"/>
          </a:xfrm>
        </p:spPr>
        <p:txBody>
          <a:bodyPr>
            <a:noAutofit/>
          </a:bodyPr>
          <a:lstStyle/>
          <a:p>
            <a:r>
              <a:rPr lang="it-IT" sz="4000" dirty="0" err="1" smtClean="0">
                <a:solidFill>
                  <a:schemeClr val="bg1"/>
                </a:solidFill>
                <a:latin typeface="Bell MT" panose="02020503060305020303" pitchFamily="18" charset="0"/>
              </a:rPr>
              <a:t>Where</a:t>
            </a:r>
            <a:r>
              <a:rPr lang="it-IT" sz="4000" dirty="0" smtClean="0">
                <a:solidFill>
                  <a:schemeClr val="bg1"/>
                </a:solidFill>
                <a:latin typeface="Bell MT" panose="02020503060305020303" pitchFamily="18" charset="0"/>
              </a:rPr>
              <a:t> </a:t>
            </a:r>
            <a:r>
              <a:rPr lang="it-IT" sz="4000" dirty="0" err="1" smtClean="0">
                <a:solidFill>
                  <a:schemeClr val="bg1"/>
                </a:solidFill>
                <a:latin typeface="Bell MT" panose="02020503060305020303" pitchFamily="18" charset="0"/>
              </a:rPr>
              <a:t>is</a:t>
            </a:r>
            <a:r>
              <a:rPr lang="it-IT" sz="4000" dirty="0" smtClean="0">
                <a:solidFill>
                  <a:schemeClr val="bg1"/>
                </a:solidFill>
                <a:latin typeface="Bell MT" panose="02020503060305020303" pitchFamily="18" charset="0"/>
              </a:rPr>
              <a:t> the best </a:t>
            </a:r>
            <a:r>
              <a:rPr lang="it-IT" sz="4000" dirty="0" err="1" smtClean="0">
                <a:solidFill>
                  <a:schemeClr val="bg1"/>
                </a:solidFill>
                <a:latin typeface="Bell MT" panose="02020503060305020303" pitchFamily="18" charset="0"/>
              </a:rPr>
              <a:t>place</a:t>
            </a:r>
            <a:r>
              <a:rPr lang="it-IT" sz="4000" dirty="0" smtClean="0">
                <a:solidFill>
                  <a:schemeClr val="bg1"/>
                </a:solidFill>
                <a:latin typeface="Bell MT" panose="02020503060305020303" pitchFamily="18" charset="0"/>
              </a:rPr>
              <a:t> to </a:t>
            </a:r>
            <a:r>
              <a:rPr lang="it-IT" sz="4000" dirty="0" err="1" smtClean="0">
                <a:solidFill>
                  <a:schemeClr val="bg1"/>
                </a:solidFill>
                <a:latin typeface="Bell MT" panose="02020503060305020303" pitchFamily="18" charset="0"/>
              </a:rPr>
              <a:t>whatch</a:t>
            </a:r>
            <a:r>
              <a:rPr lang="it-IT" sz="4000" dirty="0" smtClean="0">
                <a:solidFill>
                  <a:schemeClr val="bg1"/>
                </a:solidFill>
                <a:latin typeface="Bell MT" panose="02020503060305020303" pitchFamily="18" charset="0"/>
              </a:rPr>
              <a:t> Aurora?</a:t>
            </a:r>
            <a:endParaRPr lang="it-IT" sz="4000" dirty="0">
              <a:solidFill>
                <a:schemeClr val="bg1"/>
              </a:solidFill>
              <a:latin typeface="Bell MT" panose="02020503060305020303" pitchFamily="18" charset="0"/>
            </a:endParaRPr>
          </a:p>
        </p:txBody>
      </p:sp>
      <p:sp>
        <p:nvSpPr>
          <p:cNvPr id="3" name="Segnaposto contenuto 2"/>
          <p:cNvSpPr>
            <a:spLocks noGrp="1"/>
          </p:cNvSpPr>
          <p:nvPr>
            <p:ph idx="1"/>
          </p:nvPr>
        </p:nvSpPr>
        <p:spPr>
          <a:xfrm>
            <a:off x="457200" y="1988840"/>
            <a:ext cx="8229600" cy="4752528"/>
          </a:xfrm>
        </p:spPr>
        <p:txBody>
          <a:bodyPr>
            <a:noAutofit/>
          </a:bodyPr>
          <a:lstStyle/>
          <a:p>
            <a:pPr marL="0" indent="0" algn="just">
              <a:buNone/>
            </a:pPr>
            <a:r>
              <a:rPr lang="en-US" sz="2000" dirty="0" smtClean="0">
                <a:solidFill>
                  <a:schemeClr val="bg1"/>
                </a:solidFill>
                <a:latin typeface="Bell MT" panose="02020503060305020303" pitchFamily="18" charset="0"/>
              </a:rPr>
              <a:t>The northern hemisphere is the most sensible option of viewing Aurora. However during strong solar storms, Aurora </a:t>
            </a:r>
            <a:r>
              <a:rPr lang="en-US" sz="2000" dirty="0">
                <a:solidFill>
                  <a:schemeClr val="bg1"/>
                </a:solidFill>
                <a:latin typeface="Bell MT" panose="02020503060305020303" pitchFamily="18" charset="0"/>
              </a:rPr>
              <a:t>A</a:t>
            </a:r>
            <a:r>
              <a:rPr lang="en-US" sz="2000" dirty="0" smtClean="0">
                <a:solidFill>
                  <a:schemeClr val="bg1"/>
                </a:solidFill>
                <a:latin typeface="Bell MT" panose="02020503060305020303" pitchFamily="18" charset="0"/>
              </a:rPr>
              <a:t>ustralis are often visible in places south from Australia. But generally, the best places to watch the Aurora are usually  North America or Europe.</a:t>
            </a:r>
          </a:p>
          <a:p>
            <a:pPr marL="0" indent="0" algn="just">
              <a:buNone/>
            </a:pPr>
            <a:r>
              <a:rPr lang="en-US" sz="2000" dirty="0" smtClean="0">
                <a:solidFill>
                  <a:schemeClr val="bg1"/>
                </a:solidFill>
                <a:latin typeface="Bell MT" panose="02020503060305020303" pitchFamily="18" charset="0"/>
              </a:rPr>
              <a:t>In North America, the north western parts of Canada, particularly the Yukon, Nunavut, Northwest Territories and Alaska are </a:t>
            </a:r>
            <a:r>
              <a:rPr lang="en-US" sz="2000" dirty="0" err="1" smtClean="0">
                <a:solidFill>
                  <a:schemeClr val="bg1"/>
                </a:solidFill>
                <a:latin typeface="Bell MT" panose="02020503060305020303" pitchFamily="18" charset="0"/>
              </a:rPr>
              <a:t>favourable</a:t>
            </a:r>
            <a:r>
              <a:rPr lang="en-US" sz="2000" dirty="0" smtClean="0">
                <a:solidFill>
                  <a:schemeClr val="bg1"/>
                </a:solidFill>
                <a:latin typeface="Bell MT" panose="02020503060305020303" pitchFamily="18" charset="0"/>
              </a:rPr>
              <a:t>. In Europe, Scandinavia, particularly the Lapland areas of Norway, Sweden and Finland is very good for Aurora viewing. Iceland is also a good place for Auroras and </a:t>
            </a:r>
            <a:r>
              <a:rPr lang="en-US" sz="2000" dirty="0" err="1" smtClean="0">
                <a:solidFill>
                  <a:schemeClr val="bg1"/>
                </a:solidFill>
                <a:latin typeface="Bell MT" panose="02020503060305020303" pitchFamily="18" charset="0"/>
              </a:rPr>
              <a:t>Auroral</a:t>
            </a:r>
            <a:r>
              <a:rPr lang="en-US" sz="2000" dirty="0" smtClean="0">
                <a:solidFill>
                  <a:schemeClr val="bg1"/>
                </a:solidFill>
                <a:latin typeface="Bell MT" panose="02020503060305020303" pitchFamily="18" charset="0"/>
              </a:rPr>
              <a:t> displays can also be seen over the southern tip of Greenland.</a:t>
            </a:r>
          </a:p>
          <a:p>
            <a:pPr marL="0" indent="0" algn="just">
              <a:buNone/>
            </a:pPr>
            <a:r>
              <a:rPr lang="en-US" sz="2000" dirty="0" smtClean="0">
                <a:solidFill>
                  <a:schemeClr val="bg1"/>
                </a:solidFill>
                <a:latin typeface="Bell MT" panose="02020503060305020303" pitchFamily="18" charset="0"/>
              </a:rPr>
              <a:t>The ‘light pollution’ will ruin any Aurora show, so the best places to watch the Auroras should be away from light </a:t>
            </a:r>
            <a:r>
              <a:rPr lang="en-US" sz="2000" dirty="0">
                <a:solidFill>
                  <a:schemeClr val="bg1"/>
                </a:solidFill>
                <a:latin typeface="Bell MT" panose="02020503060305020303" pitchFamily="18" charset="0"/>
              </a:rPr>
              <a:t>pollution. </a:t>
            </a:r>
            <a:endParaRPr lang="en-US" sz="2000" dirty="0" smtClean="0">
              <a:solidFill>
                <a:schemeClr val="bg1"/>
              </a:solidFill>
              <a:latin typeface="Bell MT" panose="02020503060305020303" pitchFamily="18" charset="0"/>
            </a:endParaRPr>
          </a:p>
          <a:p>
            <a:pPr marL="0" indent="0" algn="just">
              <a:buNone/>
            </a:pPr>
            <a:r>
              <a:rPr lang="en-US" sz="2000" dirty="0" smtClean="0">
                <a:solidFill>
                  <a:schemeClr val="bg1"/>
                </a:solidFill>
                <a:latin typeface="Bell MT" panose="02020503060305020303" pitchFamily="18" charset="0"/>
              </a:rPr>
              <a:t>If there are clouds, forget all the above! Auroras are not visible through most types clouds.</a:t>
            </a:r>
          </a:p>
        </p:txBody>
      </p:sp>
    </p:spTree>
    <p:extLst>
      <p:ext uri="{BB962C8B-B14F-4D97-AF65-F5344CB8AC3E}">
        <p14:creationId xmlns:p14="http://schemas.microsoft.com/office/powerpoint/2010/main" val="364135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16632"/>
            <a:ext cx="8928992" cy="6624736"/>
          </a:xfrm>
        </p:spPr>
        <p:txBody>
          <a:bodyPr/>
          <a:lstStyle/>
          <a:p>
            <a:pPr marL="0" indent="0" algn="just">
              <a:buNone/>
            </a:pPr>
            <a:r>
              <a:rPr lang="en-US" sz="2400" dirty="0" smtClean="0">
                <a:solidFill>
                  <a:schemeClr val="bg1"/>
                </a:solidFill>
                <a:latin typeface="Bell MT" panose="02020503060305020303" pitchFamily="18" charset="0"/>
              </a:rPr>
              <a:t>The following graphic shows what strength </a:t>
            </a:r>
            <a:r>
              <a:rPr lang="en-US" sz="2400" dirty="0" err="1" smtClean="0">
                <a:solidFill>
                  <a:schemeClr val="bg1"/>
                </a:solidFill>
                <a:latin typeface="Bell MT" panose="02020503060305020303" pitchFamily="18" charset="0"/>
              </a:rPr>
              <a:t>Kp</a:t>
            </a:r>
            <a:r>
              <a:rPr lang="en-US" sz="2400" dirty="0" smtClean="0">
                <a:solidFill>
                  <a:schemeClr val="bg1"/>
                </a:solidFill>
                <a:latin typeface="Bell MT" panose="02020503060305020303" pitchFamily="18" charset="0"/>
              </a:rPr>
              <a:t> is needed to view Aurora where you are</a:t>
            </a:r>
            <a:r>
              <a:rPr lang="en-US" sz="2400" dirty="0">
                <a:solidFill>
                  <a:schemeClr val="bg1"/>
                </a:solidFill>
                <a:latin typeface="Bell MT" panose="02020503060305020303" pitchFamily="18" charset="0"/>
              </a:rPr>
              <a:t>, </a:t>
            </a:r>
            <a:r>
              <a:rPr lang="en-US" sz="2400" dirty="0" smtClean="0">
                <a:solidFill>
                  <a:schemeClr val="bg1"/>
                </a:solidFill>
                <a:latin typeface="Bell MT" panose="02020503060305020303" pitchFamily="18" charset="0"/>
              </a:rPr>
              <a:t>because </a:t>
            </a:r>
            <a:r>
              <a:rPr lang="en-US" sz="2400" dirty="0">
                <a:solidFill>
                  <a:schemeClr val="bg1"/>
                </a:solidFill>
                <a:latin typeface="Bell MT" panose="02020503060305020303" pitchFamily="18" charset="0"/>
              </a:rPr>
              <a:t>if you move away from the north pole, </a:t>
            </a:r>
            <a:r>
              <a:rPr lang="en-US" sz="2400" dirty="0" smtClean="0">
                <a:solidFill>
                  <a:schemeClr val="bg1"/>
                </a:solidFill>
                <a:latin typeface="Bell MT" panose="02020503060305020303" pitchFamily="18" charset="0"/>
              </a:rPr>
              <a:t>the Aurora </a:t>
            </a:r>
            <a:r>
              <a:rPr lang="en-US" sz="2400" dirty="0">
                <a:solidFill>
                  <a:schemeClr val="bg1"/>
                </a:solidFill>
                <a:latin typeface="Bell MT" panose="02020503060305020303" pitchFamily="18" charset="0"/>
              </a:rPr>
              <a:t>will be more towards the horizon.</a:t>
            </a:r>
            <a:endParaRPr lang="en-US" sz="2400" dirty="0" smtClean="0">
              <a:solidFill>
                <a:schemeClr val="bg1"/>
              </a:solidFill>
              <a:latin typeface="Bell MT" panose="02020503060305020303" pitchFamily="18" charset="0"/>
            </a:endParaRPr>
          </a:p>
          <a:p>
            <a:pPr marL="0" indent="0" algn="just">
              <a:buNone/>
            </a:pPr>
            <a:endParaRPr lang="it-I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66710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35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latin typeface="Bell MT" panose="02020503060305020303" pitchFamily="18" charset="0"/>
              </a:rPr>
              <a:t>Northern Lights Legends from Around the World</a:t>
            </a:r>
            <a:endParaRPr lang="it-IT" dirty="0">
              <a:latin typeface="Bell MT" panose="02020503060305020303" pitchFamily="18" charset="0"/>
            </a:endParaRPr>
          </a:p>
        </p:txBody>
      </p:sp>
      <p:sp>
        <p:nvSpPr>
          <p:cNvPr id="3" name="Segnaposto contenuto 2"/>
          <p:cNvSpPr>
            <a:spLocks noGrp="1"/>
          </p:cNvSpPr>
          <p:nvPr>
            <p:ph idx="1"/>
          </p:nvPr>
        </p:nvSpPr>
        <p:spPr/>
        <p:txBody>
          <a:bodyPr>
            <a:normAutofit fontScale="77500" lnSpcReduction="20000"/>
          </a:bodyPr>
          <a:lstStyle/>
          <a:p>
            <a:pPr marL="0" indent="0">
              <a:buNone/>
            </a:pPr>
            <a:r>
              <a:rPr lang="en-US" b="1" u="sng" dirty="0">
                <a:latin typeface="Bell MT" panose="02020503060305020303" pitchFamily="18" charset="0"/>
              </a:rPr>
              <a:t>Ancient Greece and the </a:t>
            </a:r>
            <a:r>
              <a:rPr lang="en-US" b="1" u="sng" dirty="0" smtClean="0">
                <a:latin typeface="Bell MT" panose="02020503060305020303" pitchFamily="18" charset="0"/>
              </a:rPr>
              <a:t>Romans</a:t>
            </a:r>
          </a:p>
          <a:p>
            <a:pPr marL="0" indent="0">
              <a:buNone/>
            </a:pPr>
            <a:endParaRPr lang="en-US" dirty="0">
              <a:latin typeface="Bell MT" panose="02020503060305020303" pitchFamily="18" charset="0"/>
            </a:endParaRPr>
          </a:p>
          <a:p>
            <a:pPr marL="0" indent="0" algn="just">
              <a:buNone/>
            </a:pPr>
            <a:r>
              <a:rPr lang="en-US" dirty="0">
                <a:latin typeface="Bell MT" panose="02020503060305020303" pitchFamily="18" charset="0"/>
              </a:rPr>
              <a:t>Aurora Borealis is derived from the Greek words “Aurora” meaning “sunrise” and “Boreas” meaning “wind”. For the ancient Greeks to have seen the lights there must have been some incredibly strong solar activity because sightings so far south are almost unheard of. The Greeks held that Aurora was the sister of Helios and </a:t>
            </a:r>
            <a:r>
              <a:rPr lang="en-US" dirty="0" err="1">
                <a:latin typeface="Bell MT" panose="02020503060305020303" pitchFamily="18" charset="0"/>
              </a:rPr>
              <a:t>Seline</a:t>
            </a:r>
            <a:r>
              <a:rPr lang="en-US" dirty="0">
                <a:latin typeface="Bell MT" panose="02020503060305020303" pitchFamily="18" charset="0"/>
              </a:rPr>
              <a:t>, the sun and moon respectively, and that she raced across the early morning sky in her </a:t>
            </a:r>
            <a:r>
              <a:rPr lang="en-US" dirty="0" err="1">
                <a:latin typeface="Bell MT" panose="02020503060305020303" pitchFamily="18" charset="0"/>
              </a:rPr>
              <a:t>multi-coloured</a:t>
            </a:r>
            <a:r>
              <a:rPr lang="en-US" dirty="0">
                <a:latin typeface="Bell MT" panose="02020503060305020303" pitchFamily="18" charset="0"/>
              </a:rPr>
              <a:t> chariot to alert her siblings to the dawning of a new day.</a:t>
            </a:r>
          </a:p>
          <a:p>
            <a:pPr marL="0" indent="0" algn="just">
              <a:buNone/>
            </a:pPr>
            <a:r>
              <a:rPr lang="en-US" dirty="0" smtClean="0">
                <a:latin typeface="Bell MT" panose="02020503060305020303" pitchFamily="18" charset="0"/>
              </a:rPr>
              <a:t>The </a:t>
            </a:r>
            <a:r>
              <a:rPr lang="en-US" dirty="0">
                <a:latin typeface="Bell MT" panose="02020503060305020303" pitchFamily="18" charset="0"/>
              </a:rPr>
              <a:t>Romans also associated the Northern Lights with a new day believing them to be Aurora, the goddess of dawn.</a:t>
            </a:r>
            <a:endParaRPr lang="it-IT" dirty="0">
              <a:latin typeface="Bell MT" panose="02020503060305020303" pitchFamily="18" charset="0"/>
            </a:endParaRPr>
          </a:p>
        </p:txBody>
      </p:sp>
    </p:spTree>
    <p:extLst>
      <p:ext uri="{BB962C8B-B14F-4D97-AF65-F5344CB8AC3E}">
        <p14:creationId xmlns:p14="http://schemas.microsoft.com/office/powerpoint/2010/main" val="330480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404664"/>
            <a:ext cx="8229600" cy="6696744"/>
          </a:xfrm>
        </p:spPr>
        <p:txBody>
          <a:bodyPr>
            <a:normAutofit/>
          </a:bodyPr>
          <a:lstStyle/>
          <a:p>
            <a:pPr marL="0" indent="0">
              <a:buNone/>
            </a:pPr>
            <a:r>
              <a:rPr lang="en-US" sz="2800" b="1" u="sng" dirty="0">
                <a:latin typeface="Bell MT" panose="02020503060305020303" pitchFamily="18" charset="0"/>
              </a:rPr>
              <a:t>China and </a:t>
            </a:r>
            <a:r>
              <a:rPr lang="en-US" sz="2800" b="1" u="sng" dirty="0" smtClean="0">
                <a:latin typeface="Bell MT" panose="02020503060305020303" pitchFamily="18" charset="0"/>
              </a:rPr>
              <a:t>Japan</a:t>
            </a:r>
          </a:p>
          <a:p>
            <a:pPr marL="0" indent="0" algn="just">
              <a:buNone/>
            </a:pPr>
            <a:r>
              <a:rPr lang="en-US" sz="2800" dirty="0" smtClean="0">
                <a:latin typeface="Bell MT" panose="02020503060305020303" pitchFamily="18" charset="0"/>
              </a:rPr>
              <a:t>It </a:t>
            </a:r>
            <a:r>
              <a:rPr lang="en-US" sz="2800" dirty="0">
                <a:latin typeface="Bell MT" panose="02020503060305020303" pitchFamily="18" charset="0"/>
              </a:rPr>
              <a:t>is said that many of the early Chinese legends associated with dragons were a result of the Northern Lights. The belief is that the lights were viewed as a celestial battle between good and evil dragons who breathed fire across the firmament.</a:t>
            </a:r>
          </a:p>
          <a:p>
            <a:pPr marL="0" indent="0" algn="just">
              <a:buNone/>
            </a:pPr>
            <a:r>
              <a:rPr lang="en-US" sz="2800" dirty="0" smtClean="0">
                <a:latin typeface="Bell MT" panose="02020503060305020303" pitchFamily="18" charset="0"/>
              </a:rPr>
              <a:t>In </a:t>
            </a:r>
            <a:r>
              <a:rPr lang="en-US" sz="2800" dirty="0">
                <a:latin typeface="Bell MT" panose="02020503060305020303" pitchFamily="18" charset="0"/>
              </a:rPr>
              <a:t>Japanese culture, the belief is that a child conceived underneath the Northern Lights will be blessed with good looks, intellect and good fortune. Indeed, there is a fascination with the Aurora in South East Asia and it is no coincidence that visitor numbers from the likes of Japan, Singapore and Malaysia have increased significantly in recent times.</a:t>
            </a:r>
          </a:p>
          <a:p>
            <a:pPr marL="0" indent="0" algn="just">
              <a:buNone/>
            </a:pPr>
            <a:endParaRPr lang="en-US" sz="28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4215359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336704"/>
          </a:xfrm>
        </p:spPr>
        <p:txBody>
          <a:bodyPr>
            <a:noAutofit/>
          </a:bodyPr>
          <a:lstStyle/>
          <a:p>
            <a:pPr marL="0" indent="0" algn="just">
              <a:buNone/>
            </a:pPr>
            <a:r>
              <a:rPr lang="en-US" sz="2400" b="1" u="sng" dirty="0">
                <a:solidFill>
                  <a:schemeClr val="bg1"/>
                </a:solidFill>
                <a:latin typeface="Bell MT" panose="02020503060305020303" pitchFamily="18" charset="0"/>
              </a:rPr>
              <a:t>Northern </a:t>
            </a:r>
            <a:r>
              <a:rPr lang="en-US" sz="2400" b="1" u="sng" dirty="0" smtClean="0">
                <a:solidFill>
                  <a:schemeClr val="bg1"/>
                </a:solidFill>
                <a:latin typeface="Bell MT" panose="02020503060305020303" pitchFamily="18" charset="0"/>
              </a:rPr>
              <a:t>Scandinavia and </a:t>
            </a:r>
            <a:r>
              <a:rPr lang="en-US" sz="2400" b="1" u="sng" dirty="0">
                <a:solidFill>
                  <a:schemeClr val="bg1"/>
                </a:solidFill>
                <a:latin typeface="Bell MT" panose="02020503060305020303" pitchFamily="18" charset="0"/>
              </a:rPr>
              <a:t>Iceland </a:t>
            </a:r>
          </a:p>
          <a:p>
            <a:pPr marL="0" indent="0" algn="just">
              <a:buNone/>
            </a:pPr>
            <a:r>
              <a:rPr lang="en-US" sz="2400" dirty="0" smtClean="0">
                <a:solidFill>
                  <a:schemeClr val="bg1"/>
                </a:solidFill>
                <a:latin typeface="Bell MT" panose="02020503060305020303" pitchFamily="18" charset="0"/>
              </a:rPr>
              <a:t>In Greenland and Iceland </a:t>
            </a:r>
            <a:r>
              <a:rPr lang="en-US" sz="2400" dirty="0">
                <a:solidFill>
                  <a:schemeClr val="bg1"/>
                </a:solidFill>
                <a:latin typeface="Bell MT" panose="02020503060305020303" pitchFamily="18" charset="0"/>
              </a:rPr>
              <a:t>the lights </a:t>
            </a:r>
            <a:r>
              <a:rPr lang="en-US" sz="2400" dirty="0" smtClean="0">
                <a:solidFill>
                  <a:schemeClr val="bg1"/>
                </a:solidFill>
                <a:latin typeface="Bell MT" panose="02020503060305020303" pitchFamily="18" charset="0"/>
              </a:rPr>
              <a:t>were </a:t>
            </a:r>
            <a:r>
              <a:rPr lang="en-US" sz="2400" dirty="0">
                <a:solidFill>
                  <a:schemeClr val="bg1"/>
                </a:solidFill>
                <a:latin typeface="Bell MT" panose="02020503060305020303" pitchFamily="18" charset="0"/>
              </a:rPr>
              <a:t>linked to giving </a:t>
            </a:r>
            <a:r>
              <a:rPr lang="en-US" sz="2400" dirty="0" smtClean="0">
                <a:solidFill>
                  <a:schemeClr val="bg1"/>
                </a:solidFill>
                <a:latin typeface="Bell MT" panose="02020503060305020303" pitchFamily="18" charset="0"/>
              </a:rPr>
              <a:t>birth. </a:t>
            </a:r>
            <a:endParaRPr lang="en-US" sz="2400" dirty="0">
              <a:solidFill>
                <a:schemeClr val="bg1"/>
              </a:solidFill>
              <a:latin typeface="Bell MT" panose="02020503060305020303" pitchFamily="18" charset="0"/>
            </a:endParaRPr>
          </a:p>
          <a:p>
            <a:pPr marL="0" indent="0" algn="just">
              <a:buNone/>
            </a:pPr>
            <a:r>
              <a:rPr lang="en-US" sz="2400" dirty="0">
                <a:solidFill>
                  <a:schemeClr val="bg1"/>
                </a:solidFill>
                <a:latin typeface="Bell MT" panose="02020503060305020303" pitchFamily="18" charset="0"/>
              </a:rPr>
              <a:t>One of our absolute </a:t>
            </a:r>
            <a:r>
              <a:rPr lang="en-US" sz="2400" dirty="0" err="1">
                <a:solidFill>
                  <a:schemeClr val="bg1"/>
                </a:solidFill>
                <a:latin typeface="Bell MT" panose="02020503060305020303" pitchFamily="18" charset="0"/>
              </a:rPr>
              <a:t>favourite</a:t>
            </a:r>
            <a:r>
              <a:rPr lang="en-US" sz="2400" dirty="0">
                <a:solidFill>
                  <a:schemeClr val="bg1"/>
                </a:solidFill>
                <a:latin typeface="Bell MT" panose="02020503060305020303" pitchFamily="18" charset="0"/>
              </a:rPr>
              <a:t> myths comes from Finland where it was held that the lights were caused by the </a:t>
            </a:r>
            <a:r>
              <a:rPr lang="en-US" sz="2400" dirty="0" err="1">
                <a:solidFill>
                  <a:schemeClr val="bg1"/>
                </a:solidFill>
                <a:latin typeface="Bell MT" panose="02020503060305020303" pitchFamily="18" charset="0"/>
              </a:rPr>
              <a:t>firefox</a:t>
            </a:r>
            <a:r>
              <a:rPr lang="en-US" sz="2400" dirty="0">
                <a:solidFill>
                  <a:schemeClr val="bg1"/>
                </a:solidFill>
                <a:latin typeface="Bell MT" panose="02020503060305020303" pitchFamily="18" charset="0"/>
              </a:rPr>
              <a:t> who ran so quickly across the snow that his tail caused sparks to fly into the night sky creating the Aurora. Indeed, the Finnish word for the Northern Lights “</a:t>
            </a:r>
            <a:r>
              <a:rPr lang="en-US" sz="2400" dirty="0" err="1">
                <a:solidFill>
                  <a:schemeClr val="bg1"/>
                </a:solidFill>
                <a:latin typeface="Bell MT" panose="02020503060305020303" pitchFamily="18" charset="0"/>
              </a:rPr>
              <a:t>revontulet</a:t>
            </a:r>
            <a:r>
              <a:rPr lang="en-US" sz="2400" dirty="0">
                <a:solidFill>
                  <a:schemeClr val="bg1"/>
                </a:solidFill>
                <a:latin typeface="Bell MT" panose="02020503060305020303" pitchFamily="18" charset="0"/>
              </a:rPr>
              <a:t>” translates literally as “fire </a:t>
            </a:r>
            <a:r>
              <a:rPr lang="en-US" sz="2400" dirty="0" smtClean="0">
                <a:solidFill>
                  <a:schemeClr val="bg1"/>
                </a:solidFill>
                <a:latin typeface="Bell MT" panose="02020503060305020303" pitchFamily="18" charset="0"/>
              </a:rPr>
              <a:t>fox”.</a:t>
            </a:r>
            <a:endParaRPr lang="en-US" sz="2400" dirty="0">
              <a:solidFill>
                <a:schemeClr val="bg1"/>
              </a:solidFill>
              <a:latin typeface="Bell MT" panose="02020503060305020303" pitchFamily="18" charset="0"/>
            </a:endParaRPr>
          </a:p>
          <a:p>
            <a:pPr marL="0" indent="0" algn="just">
              <a:buNone/>
            </a:pPr>
            <a:r>
              <a:rPr lang="en-US" sz="2400" dirty="0" smtClean="0">
                <a:solidFill>
                  <a:schemeClr val="bg1"/>
                </a:solidFill>
                <a:latin typeface="Bell MT" panose="02020503060305020303" pitchFamily="18" charset="0"/>
              </a:rPr>
              <a:t>In </a:t>
            </a:r>
            <a:r>
              <a:rPr lang="en-US" sz="2400" dirty="0">
                <a:solidFill>
                  <a:schemeClr val="bg1"/>
                </a:solidFill>
                <a:latin typeface="Bell MT" panose="02020503060305020303" pitchFamily="18" charset="0"/>
              </a:rPr>
              <a:t>Sweden, the Aurora was often seen as a portent of good news. Many of our Swedish forefathers believed the lights to be a gift from benevolent gods providing warmth and light in the form of a volcano in the north. Elsewhere in the country they were believed to be the light reflection from large shoals of herring and bode well for the local fishermen and the Swedish farming community saw the lights as heralding a good harvest in the coming year.</a:t>
            </a:r>
          </a:p>
          <a:p>
            <a:endParaRPr lang="en-US" sz="18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38981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16632"/>
            <a:ext cx="8928992" cy="6653336"/>
          </a:xfrm>
        </p:spPr>
        <p:txBody>
          <a:bodyPr>
            <a:normAutofit lnSpcReduction="10000"/>
          </a:bodyPr>
          <a:lstStyle/>
          <a:p>
            <a:pPr marL="0" indent="0">
              <a:buNone/>
            </a:pPr>
            <a:endParaRPr lang="it-IT" dirty="0"/>
          </a:p>
          <a:p>
            <a:pPr marL="0" indent="0" algn="ctr">
              <a:buNone/>
            </a:pPr>
            <a:r>
              <a:rPr lang="it-IT" sz="4800" dirty="0" err="1" smtClean="0">
                <a:solidFill>
                  <a:schemeClr val="bg1"/>
                </a:solidFill>
                <a:latin typeface="Bell MT" panose="02020503060305020303" pitchFamily="18" charset="0"/>
              </a:rPr>
              <a:t>Thanks</a:t>
            </a:r>
            <a:r>
              <a:rPr lang="it-IT" sz="4800" dirty="0" smtClean="0">
                <a:solidFill>
                  <a:schemeClr val="bg1"/>
                </a:solidFill>
                <a:latin typeface="Bell MT" panose="02020503060305020303" pitchFamily="18" charset="0"/>
              </a:rPr>
              <a:t> for </a:t>
            </a:r>
            <a:r>
              <a:rPr lang="it-IT" sz="4800" dirty="0" err="1" smtClean="0">
                <a:solidFill>
                  <a:schemeClr val="bg1"/>
                </a:solidFill>
                <a:latin typeface="Bell MT" panose="02020503060305020303" pitchFamily="18" charset="0"/>
              </a:rPr>
              <a:t>your</a:t>
            </a:r>
            <a:r>
              <a:rPr lang="it-IT" sz="4800" dirty="0" smtClean="0">
                <a:solidFill>
                  <a:schemeClr val="bg1"/>
                </a:solidFill>
                <a:latin typeface="Bell MT" panose="02020503060305020303" pitchFamily="18" charset="0"/>
              </a:rPr>
              <a:t> </a:t>
            </a:r>
            <a:r>
              <a:rPr lang="it-IT" sz="4800" dirty="0" err="1" smtClean="0">
                <a:solidFill>
                  <a:schemeClr val="bg1"/>
                </a:solidFill>
                <a:latin typeface="Bell MT" panose="02020503060305020303" pitchFamily="18" charset="0"/>
              </a:rPr>
              <a:t>attention</a:t>
            </a:r>
            <a:endParaRPr lang="it-IT" sz="4800" dirty="0" smtClean="0">
              <a:solidFill>
                <a:schemeClr val="bg1"/>
              </a:solidFill>
              <a:latin typeface="Bell MT" panose="02020503060305020303" pitchFamily="18" charset="0"/>
            </a:endParaRPr>
          </a:p>
          <a:p>
            <a:pPr marL="0" indent="0">
              <a:buNone/>
            </a:pPr>
            <a:endParaRPr lang="it-IT" dirty="0">
              <a:solidFill>
                <a:schemeClr val="bg1"/>
              </a:solidFill>
              <a:latin typeface="Bell MT" panose="02020503060305020303" pitchFamily="18" charset="0"/>
            </a:endParaRPr>
          </a:p>
          <a:p>
            <a:pPr marL="0" indent="0">
              <a:buNone/>
            </a:pPr>
            <a:r>
              <a:rPr lang="it-IT" dirty="0" smtClean="0">
                <a:solidFill>
                  <a:schemeClr val="bg1"/>
                </a:solidFill>
                <a:latin typeface="Bell MT" panose="02020503060305020303" pitchFamily="18" charset="0"/>
              </a:rPr>
              <a:t>                                      </a:t>
            </a:r>
          </a:p>
          <a:p>
            <a:pPr marL="0" indent="0">
              <a:buNone/>
            </a:pPr>
            <a:r>
              <a:rPr lang="it-IT" dirty="0">
                <a:solidFill>
                  <a:schemeClr val="bg1"/>
                </a:solidFill>
                <a:latin typeface="Bell MT" panose="02020503060305020303" pitchFamily="18" charset="0"/>
              </a:rPr>
              <a:t> </a:t>
            </a:r>
            <a:r>
              <a:rPr lang="it-IT" dirty="0" smtClean="0">
                <a:solidFill>
                  <a:schemeClr val="bg1"/>
                </a:solidFill>
                <a:latin typeface="Bell MT" panose="02020503060305020303" pitchFamily="18" charset="0"/>
              </a:rPr>
              <a:t>                                      </a:t>
            </a:r>
          </a:p>
          <a:p>
            <a:pPr marL="0" indent="0">
              <a:buNone/>
            </a:pPr>
            <a:r>
              <a:rPr lang="it-IT" dirty="0">
                <a:solidFill>
                  <a:schemeClr val="bg1"/>
                </a:solidFill>
                <a:latin typeface="Bell MT" panose="02020503060305020303" pitchFamily="18" charset="0"/>
              </a:rPr>
              <a:t> </a:t>
            </a:r>
            <a:r>
              <a:rPr lang="it-IT" dirty="0" smtClean="0">
                <a:solidFill>
                  <a:schemeClr val="bg1"/>
                </a:solidFill>
                <a:latin typeface="Bell MT" panose="02020503060305020303" pitchFamily="18" charset="0"/>
              </a:rPr>
              <a:t>                                    </a:t>
            </a:r>
          </a:p>
          <a:p>
            <a:pPr marL="0" indent="0">
              <a:buNone/>
            </a:pPr>
            <a:r>
              <a:rPr lang="it-IT" dirty="0">
                <a:solidFill>
                  <a:schemeClr val="bg1"/>
                </a:solidFill>
                <a:latin typeface="Bell MT" panose="02020503060305020303" pitchFamily="18" charset="0"/>
              </a:rPr>
              <a:t> </a:t>
            </a:r>
            <a:r>
              <a:rPr lang="it-IT" dirty="0" smtClean="0">
                <a:solidFill>
                  <a:schemeClr val="bg1"/>
                </a:solidFill>
                <a:latin typeface="Bell MT" panose="02020503060305020303" pitchFamily="18" charset="0"/>
              </a:rPr>
              <a:t>                                     </a:t>
            </a:r>
          </a:p>
          <a:p>
            <a:pPr marL="0" indent="0">
              <a:buNone/>
            </a:pPr>
            <a:r>
              <a:rPr lang="it-IT" dirty="0">
                <a:solidFill>
                  <a:schemeClr val="bg1"/>
                </a:solidFill>
                <a:latin typeface="Bell MT" panose="02020503060305020303" pitchFamily="18" charset="0"/>
              </a:rPr>
              <a:t> </a:t>
            </a:r>
            <a:r>
              <a:rPr lang="it-IT" dirty="0" smtClean="0">
                <a:solidFill>
                  <a:schemeClr val="bg1"/>
                </a:solidFill>
                <a:latin typeface="Bell MT" panose="02020503060305020303" pitchFamily="18" charset="0"/>
              </a:rPr>
              <a:t>                                      Made by: Lorella Lo Giudice</a:t>
            </a:r>
          </a:p>
          <a:p>
            <a:pPr marL="0" indent="0">
              <a:buNone/>
            </a:pPr>
            <a:r>
              <a:rPr lang="it-IT" dirty="0" smtClean="0">
                <a:solidFill>
                  <a:schemeClr val="bg1"/>
                </a:solidFill>
                <a:latin typeface="Bell MT" panose="02020503060305020303" pitchFamily="18" charset="0"/>
              </a:rPr>
              <a:t>                                                Tutor: Valeria Pipitone</a:t>
            </a:r>
          </a:p>
          <a:p>
            <a:pPr marL="0" indent="0">
              <a:buNone/>
            </a:pPr>
            <a:endParaRPr lang="it-IT" sz="1600" dirty="0" smtClean="0">
              <a:solidFill>
                <a:schemeClr val="bg1"/>
              </a:solidFill>
              <a:latin typeface="Bell MT" panose="02020503060305020303" pitchFamily="18" charset="0"/>
            </a:endParaRPr>
          </a:p>
          <a:p>
            <a:pPr marL="0" indent="0">
              <a:buNone/>
            </a:pPr>
            <a:endParaRPr lang="it-IT" sz="1600" dirty="0">
              <a:solidFill>
                <a:schemeClr val="bg1"/>
              </a:solidFill>
              <a:latin typeface="Bell MT" panose="02020503060305020303" pitchFamily="18" charset="0"/>
            </a:endParaRPr>
          </a:p>
          <a:p>
            <a:pPr marL="0" indent="0">
              <a:buNone/>
            </a:pPr>
            <a:r>
              <a:rPr lang="it-IT" sz="1600" dirty="0" err="1" smtClean="0">
                <a:solidFill>
                  <a:schemeClr val="bg1"/>
                </a:solidFill>
                <a:latin typeface="Bell MT" panose="02020503060305020303" pitchFamily="18" charset="0"/>
              </a:rPr>
              <a:t>Bibliography</a:t>
            </a:r>
            <a:r>
              <a:rPr lang="it-IT" sz="1600" dirty="0" smtClean="0">
                <a:solidFill>
                  <a:schemeClr val="bg1"/>
                </a:solidFill>
                <a:latin typeface="Bell MT" panose="02020503060305020303" pitchFamily="18" charset="0"/>
              </a:rPr>
              <a:t>:</a:t>
            </a:r>
          </a:p>
          <a:p>
            <a:pPr marL="0" indent="0">
              <a:buNone/>
            </a:pPr>
            <a:r>
              <a:rPr lang="it-IT" sz="1600" dirty="0">
                <a:solidFill>
                  <a:schemeClr val="bg1"/>
                </a:solidFill>
                <a:latin typeface="Bell MT" panose="02020503060305020303" pitchFamily="18" charset="0"/>
                <a:hlinkClick r:id="rId4"/>
              </a:rPr>
              <a:t>http://www.aurora-service.eu/aurora-school/aurora-borealis</a:t>
            </a:r>
            <a:r>
              <a:rPr lang="it-IT" sz="1600" dirty="0" smtClean="0">
                <a:solidFill>
                  <a:schemeClr val="bg1"/>
                </a:solidFill>
                <a:latin typeface="Bell MT" panose="02020503060305020303" pitchFamily="18" charset="0"/>
                <a:hlinkClick r:id="rId4"/>
              </a:rPr>
              <a:t>/</a:t>
            </a:r>
            <a:endParaRPr lang="it-IT" sz="1600" dirty="0" smtClean="0">
              <a:solidFill>
                <a:schemeClr val="bg1"/>
              </a:solidFill>
              <a:latin typeface="Bell MT" panose="02020503060305020303" pitchFamily="18" charset="0"/>
            </a:endParaRPr>
          </a:p>
          <a:p>
            <a:pPr marL="0" indent="0">
              <a:buNone/>
            </a:pPr>
            <a:r>
              <a:rPr lang="it-IT" sz="1600" dirty="0">
                <a:solidFill>
                  <a:schemeClr val="bg1"/>
                </a:solidFill>
                <a:latin typeface="Bell MT" panose="02020503060305020303" pitchFamily="18" charset="0"/>
                <a:hlinkClick r:id="rId5"/>
              </a:rPr>
              <a:t>https://</a:t>
            </a:r>
            <a:r>
              <a:rPr lang="it-IT" sz="1600" dirty="0" smtClean="0">
                <a:solidFill>
                  <a:schemeClr val="bg1"/>
                </a:solidFill>
                <a:latin typeface="Bell MT" panose="02020503060305020303" pitchFamily="18" charset="0"/>
                <a:hlinkClick r:id="rId5"/>
              </a:rPr>
              <a:t>www.theaurorazone.com/about-the-aurora/aurora-legends/</a:t>
            </a:r>
            <a:endParaRPr lang="it-IT" sz="1600" dirty="0" smtClean="0">
              <a:solidFill>
                <a:schemeClr val="bg1"/>
              </a:solidFill>
              <a:latin typeface="Bell MT" panose="02020503060305020303" pitchFamily="18" charset="0"/>
            </a:endParaRPr>
          </a:p>
          <a:p>
            <a:pPr marL="0" indent="0">
              <a:buNone/>
            </a:pPr>
            <a:endParaRPr lang="it-IT" sz="1600" dirty="0">
              <a:solidFill>
                <a:schemeClr val="bg1"/>
              </a:solidFill>
              <a:latin typeface="Bell MT" panose="02020503060305020303" pitchFamily="18" charset="0"/>
            </a:endParaRPr>
          </a:p>
          <a:p>
            <a:pPr marL="0" indent="0">
              <a:buNone/>
            </a:pPr>
            <a:endParaRPr lang="it-IT" sz="1600" dirty="0">
              <a:solidFill>
                <a:schemeClr val="bg1"/>
              </a:solidFill>
              <a:latin typeface="Bell MT" panose="02020503060305020303" pitchFamily="18" charset="0"/>
            </a:endParaRPr>
          </a:p>
          <a:p>
            <a:endParaRPr lang="it-IT" dirty="0" smtClean="0"/>
          </a:p>
          <a:p>
            <a:endParaRPr lang="it-IT" dirty="0"/>
          </a:p>
          <a:p>
            <a:endParaRPr lang="it-IT" dirty="0" smtClean="0"/>
          </a:p>
          <a:p>
            <a:pPr marL="0" indent="0">
              <a:buNone/>
            </a:pPr>
            <a:endParaRPr lang="it-IT" dirty="0"/>
          </a:p>
        </p:txBody>
      </p:sp>
    </p:spTree>
    <p:extLst>
      <p:ext uri="{BB962C8B-B14F-4D97-AF65-F5344CB8AC3E}">
        <p14:creationId xmlns:p14="http://schemas.microsoft.com/office/powerpoint/2010/main" val="819527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1031</Words>
  <Application>Microsoft Office PowerPoint</Application>
  <PresentationFormat>Presentazione su schermo (4:3)</PresentationFormat>
  <Paragraphs>47</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THE AURORA BOREALIS</vt:lpstr>
      <vt:lpstr>What is the Aurora Borealis?</vt:lpstr>
      <vt:lpstr>How do charged particles from the sun get here?</vt:lpstr>
      <vt:lpstr>Where is the best place to whatch Aurora?</vt:lpstr>
      <vt:lpstr>Presentazione standard di PowerPoint</vt:lpstr>
      <vt:lpstr>Northern Lights Legends from Around the World</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AURORA BOREALIS</dc:title>
  <dc:creator>pc asus</dc:creator>
  <cp:lastModifiedBy>pc asus</cp:lastModifiedBy>
  <cp:revision>24</cp:revision>
  <dcterms:created xsi:type="dcterms:W3CDTF">2017-01-12T16:35:36Z</dcterms:created>
  <dcterms:modified xsi:type="dcterms:W3CDTF">2017-01-19T17:36:16Z</dcterms:modified>
</cp:coreProperties>
</file>